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35"/>
  </p:notesMasterIdLst>
  <p:sldIdLst>
    <p:sldId id="333" r:id="rId2"/>
    <p:sldId id="410" r:id="rId3"/>
    <p:sldId id="413" r:id="rId4"/>
    <p:sldId id="414" r:id="rId5"/>
    <p:sldId id="408" r:id="rId6"/>
    <p:sldId id="426" r:id="rId7"/>
    <p:sldId id="431" r:id="rId8"/>
    <p:sldId id="425" r:id="rId9"/>
    <p:sldId id="409" r:id="rId10"/>
    <p:sldId id="430" r:id="rId11"/>
    <p:sldId id="433" r:id="rId12"/>
    <p:sldId id="332" r:id="rId13"/>
    <p:sldId id="346" r:id="rId14"/>
    <p:sldId id="415" r:id="rId15"/>
    <p:sldId id="363" r:id="rId16"/>
    <p:sldId id="392" r:id="rId17"/>
    <p:sldId id="385" r:id="rId18"/>
    <p:sldId id="419" r:id="rId19"/>
    <p:sldId id="364" r:id="rId20"/>
    <p:sldId id="421" r:id="rId21"/>
    <p:sldId id="420" r:id="rId22"/>
    <p:sldId id="401" r:id="rId23"/>
    <p:sldId id="395" r:id="rId24"/>
    <p:sldId id="369" r:id="rId25"/>
    <p:sldId id="417" r:id="rId26"/>
    <p:sldId id="428" r:id="rId27"/>
    <p:sldId id="429" r:id="rId28"/>
    <p:sldId id="367" r:id="rId29"/>
    <p:sldId id="427" r:id="rId30"/>
    <p:sldId id="432" r:id="rId31"/>
    <p:sldId id="434" r:id="rId32"/>
    <p:sldId id="416" r:id="rId33"/>
    <p:sldId id="418" r:id="rId34"/>
  </p:sldIdLst>
  <p:sldSz cx="9144000" cy="5143500" type="screen16x9"/>
  <p:notesSz cx="6858000" cy="9144000"/>
  <p:defaultTextStyle>
    <a:defPPr>
      <a:defRPr lang="pt-BR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ário" initials="U" lastIdx="5" clrIdx="0">
    <p:extLst>
      <p:ext uri="{19B8F6BF-5375-455C-9EA6-DF929625EA0E}">
        <p15:presenceInfo xmlns:p15="http://schemas.microsoft.com/office/powerpoint/2012/main" userId="Usuário" providerId="None"/>
      </p:ext>
    </p:extLst>
  </p:cmAuthor>
  <p:cmAuthor id="2" name="Celso Gattaz" initials="CG" lastIdx="1" clrIdx="1">
    <p:extLst>
      <p:ext uri="{19B8F6BF-5375-455C-9EA6-DF929625EA0E}">
        <p15:presenceInfo xmlns:p15="http://schemas.microsoft.com/office/powerpoint/2012/main" userId="e37b976881b843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C691"/>
    <a:srgbClr val="8B755E"/>
    <a:srgbClr val="9F7769"/>
    <a:srgbClr val="8E685A"/>
    <a:srgbClr val="E46155"/>
    <a:srgbClr val="B89695"/>
    <a:srgbClr val="EAB100"/>
    <a:srgbClr val="83B139"/>
    <a:srgbClr val="66FF66"/>
    <a:srgbClr val="E1F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280" autoAdjust="0"/>
  </p:normalViewPr>
  <p:slideViewPr>
    <p:cSldViewPr snapToGrid="0">
      <p:cViewPr varScale="1">
        <p:scale>
          <a:sx n="118" d="100"/>
          <a:sy n="118" d="100"/>
        </p:scale>
        <p:origin x="340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1D601-8C2B-4574-919D-61B4E62A57D9}" type="datetimeFigureOut">
              <a:rPr lang="pt-BR" smtClean="0"/>
              <a:t>17/09/2018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ACDB4-8461-48ED-B4E4-33346A44D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51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1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b="1" i="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086483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GRFC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ACDB4-8461-48ED-B4E4-33346A44D5E5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9134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ACDB4-8461-48ED-B4E4-33346A44D5E5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1487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ACDB4-8461-48ED-B4E4-33346A44D5E5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9053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ACDB4-8461-48ED-B4E4-33346A44D5E5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972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25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i="0" dirty="0" err="1">
                <a:latin typeface="Courier"/>
                <a:cs typeface="Courier"/>
              </a:rPr>
              <a:t>Multipla</a:t>
            </a:r>
            <a:r>
              <a:rPr lang="pt-BR" b="1" i="0" dirty="0">
                <a:latin typeface="Courier"/>
                <a:cs typeface="Courier"/>
              </a:rPr>
              <a:t> escolha</a:t>
            </a:r>
          </a:p>
        </p:txBody>
      </p:sp>
    </p:spTree>
    <p:extLst>
      <p:ext uri="{BB962C8B-B14F-4D97-AF65-F5344CB8AC3E}">
        <p14:creationId xmlns:p14="http://schemas.microsoft.com/office/powerpoint/2010/main" val="3124065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ACDB4-8461-48ED-B4E4-33346A44D5E5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9802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32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i="0" dirty="0" err="1">
                <a:latin typeface="Courier"/>
                <a:cs typeface="Courier"/>
              </a:rPr>
              <a:t>Multipla</a:t>
            </a:r>
            <a:r>
              <a:rPr lang="pt-BR" b="1" i="0" dirty="0">
                <a:latin typeface="Courier"/>
                <a:cs typeface="Courier"/>
              </a:rPr>
              <a:t> escolha</a:t>
            </a:r>
          </a:p>
        </p:txBody>
      </p:sp>
    </p:spTree>
    <p:extLst>
      <p:ext uri="{BB962C8B-B14F-4D97-AF65-F5344CB8AC3E}">
        <p14:creationId xmlns:p14="http://schemas.microsoft.com/office/powerpoint/2010/main" val="1474044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33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i="0" dirty="0" err="1">
                <a:latin typeface="Courier"/>
                <a:cs typeface="Courier"/>
              </a:rPr>
              <a:t>Multipla</a:t>
            </a:r>
            <a:r>
              <a:rPr lang="pt-BR" b="1" i="0" dirty="0">
                <a:latin typeface="Courier"/>
                <a:cs typeface="Courier"/>
              </a:rPr>
              <a:t> escolha</a:t>
            </a:r>
          </a:p>
        </p:txBody>
      </p:sp>
    </p:spTree>
    <p:extLst>
      <p:ext uri="{BB962C8B-B14F-4D97-AF65-F5344CB8AC3E}">
        <p14:creationId xmlns:p14="http://schemas.microsoft.com/office/powerpoint/2010/main" val="111782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2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i="0" dirty="0" err="1">
                <a:latin typeface="Courier"/>
                <a:cs typeface="Courier"/>
              </a:rPr>
              <a:t>Multipla</a:t>
            </a:r>
            <a:r>
              <a:rPr lang="pt-BR" b="1" i="0" dirty="0">
                <a:latin typeface="Courier"/>
                <a:cs typeface="Courier"/>
              </a:rPr>
              <a:t> escolha</a:t>
            </a:r>
          </a:p>
        </p:txBody>
      </p:sp>
    </p:spTree>
    <p:extLst>
      <p:ext uri="{BB962C8B-B14F-4D97-AF65-F5344CB8AC3E}">
        <p14:creationId xmlns:p14="http://schemas.microsoft.com/office/powerpoint/2010/main" val="3341058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3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i="0" dirty="0" err="1">
                <a:latin typeface="Courier"/>
                <a:cs typeface="Courier"/>
              </a:rPr>
              <a:t>Multipla</a:t>
            </a:r>
            <a:r>
              <a:rPr lang="pt-BR" b="1" i="0" dirty="0">
                <a:latin typeface="Courier"/>
                <a:cs typeface="Courier"/>
              </a:rPr>
              <a:t> escolha</a:t>
            </a:r>
          </a:p>
        </p:txBody>
      </p:sp>
    </p:spTree>
    <p:extLst>
      <p:ext uri="{BB962C8B-B14F-4D97-AF65-F5344CB8AC3E}">
        <p14:creationId xmlns:p14="http://schemas.microsoft.com/office/powerpoint/2010/main" val="2606747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4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i="0" dirty="0" err="1">
                <a:latin typeface="Courier"/>
                <a:cs typeface="Courier"/>
              </a:rPr>
              <a:t>Multipla</a:t>
            </a:r>
            <a:r>
              <a:rPr lang="pt-BR" b="1" i="0" dirty="0">
                <a:latin typeface="Courier"/>
                <a:cs typeface="Courier"/>
              </a:rPr>
              <a:t> escolha</a:t>
            </a:r>
          </a:p>
        </p:txBody>
      </p:sp>
    </p:spTree>
    <p:extLst>
      <p:ext uri="{BB962C8B-B14F-4D97-AF65-F5344CB8AC3E}">
        <p14:creationId xmlns:p14="http://schemas.microsoft.com/office/powerpoint/2010/main" val="2676503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5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i="0" dirty="0" err="1">
                <a:latin typeface="Courier"/>
                <a:cs typeface="Courier"/>
              </a:rPr>
              <a:t>Multipla</a:t>
            </a:r>
            <a:r>
              <a:rPr lang="pt-BR" b="1" i="0" dirty="0">
                <a:latin typeface="Courier"/>
                <a:cs typeface="Courier"/>
              </a:rPr>
              <a:t> escolha</a:t>
            </a:r>
          </a:p>
        </p:txBody>
      </p:sp>
    </p:spTree>
    <p:extLst>
      <p:ext uri="{BB962C8B-B14F-4D97-AF65-F5344CB8AC3E}">
        <p14:creationId xmlns:p14="http://schemas.microsoft.com/office/powerpoint/2010/main" val="3629898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9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i="0" dirty="0" err="1">
                <a:latin typeface="Courier"/>
                <a:cs typeface="Courier"/>
              </a:rPr>
              <a:t>Multipla</a:t>
            </a:r>
            <a:r>
              <a:rPr lang="pt-BR" b="1" i="0" dirty="0">
                <a:latin typeface="Courier"/>
                <a:cs typeface="Courier"/>
              </a:rPr>
              <a:t> escolha</a:t>
            </a:r>
          </a:p>
        </p:txBody>
      </p:sp>
    </p:spTree>
    <p:extLst>
      <p:ext uri="{BB962C8B-B14F-4D97-AF65-F5344CB8AC3E}">
        <p14:creationId xmlns:p14="http://schemas.microsoft.com/office/powerpoint/2010/main" val="2190818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12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8926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Foto: diferentes cristais e vazios da pasta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ACDB4-8461-48ED-B4E4-33346A44D5E5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0353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4611CF-3514-42E9-A340-E26142811628}" type="slidenum">
              <a:rPr lang="pt-BR"/>
              <a:pPr/>
              <a:t>14</a:t>
            </a:fld>
            <a:endParaRPr lang="pt-BR" dirty="0"/>
          </a:p>
        </p:txBody>
      </p:sp>
      <p:sp>
        <p:nvSpPr>
          <p:cNvPr id="164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1763" y="769938"/>
            <a:ext cx="6840537" cy="3848100"/>
          </a:xfrm>
          <a:ln/>
        </p:spPr>
      </p:sp>
      <p:sp>
        <p:nvSpPr>
          <p:cNvPr id="164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i="0" dirty="0" err="1">
                <a:latin typeface="Courier"/>
                <a:cs typeface="Courier"/>
              </a:rPr>
              <a:t>Multipla</a:t>
            </a:r>
            <a:r>
              <a:rPr lang="pt-BR" b="1" i="0" dirty="0">
                <a:latin typeface="Courier"/>
                <a:cs typeface="Courier"/>
              </a:rPr>
              <a:t> escolha</a:t>
            </a:r>
          </a:p>
        </p:txBody>
      </p:sp>
    </p:spTree>
    <p:extLst>
      <p:ext uri="{BB962C8B-B14F-4D97-AF65-F5344CB8AC3E}">
        <p14:creationId xmlns:p14="http://schemas.microsoft.com/office/powerpoint/2010/main" val="4271445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/>
          <p:cNvSpPr>
            <a:spLocks noChangeArrowheads="1"/>
          </p:cNvSpPr>
          <p:nvPr/>
        </p:nvSpPr>
        <p:spPr bwMode="auto">
          <a:xfrm>
            <a:off x="4" y="1414992"/>
            <a:ext cx="138499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>
              <a:defRPr/>
            </a:pPr>
            <a:endParaRPr lang="pt-BR" sz="1400"/>
          </a:p>
        </p:txBody>
      </p:sp>
      <p:sp>
        <p:nvSpPr>
          <p:cNvPr id="851987" name="Rectangle 19"/>
          <p:cNvSpPr>
            <a:spLocks noGrp="1" noChangeArrowheads="1"/>
          </p:cNvSpPr>
          <p:nvPr>
            <p:ph type="ctrTitle"/>
          </p:nvPr>
        </p:nvSpPr>
        <p:spPr bwMode="auto">
          <a:xfrm>
            <a:off x="2971800" y="1371600"/>
            <a:ext cx="6019800" cy="16573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>
              <a:defRPr sz="250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4686300"/>
            <a:ext cx="21336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>
              <a:defRPr sz="900" smtClean="0"/>
            </a:lvl1pPr>
          </a:lstStyle>
          <a:p>
            <a:fld id="{0D8C0927-8CB6-4F04-9D92-B63D00E1F12C}" type="datetimeFigureOut">
              <a:rPr lang="pt-BR" smtClean="0"/>
              <a:t>17/09/2018</a:t>
            </a:fld>
            <a:endParaRPr lang="pt-BR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 algn="ctr">
              <a:defRPr sz="900" smtClean="0"/>
            </a:lvl1pPr>
          </a:lstStyle>
          <a:p>
            <a:endParaRPr lang="pt-B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4686300"/>
            <a:ext cx="21336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 algn="r">
              <a:defRPr sz="900" smtClean="0">
                <a:latin typeface="Arial Black" pitchFamily="34" charset="0"/>
              </a:defRPr>
            </a:lvl1pPr>
          </a:lstStyle>
          <a:p>
            <a:fld id="{2CA7F94E-5FD9-413F-8854-D1BA51F3CFD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0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457200" y="1200154"/>
            <a:ext cx="4038600" cy="3394472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pt-BR" noProof="0"/>
              <a:t>Clique no ícone para adicionar uma imagem online</a:t>
            </a:r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200154"/>
            <a:ext cx="4038600" cy="3394472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347913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/>
          <p:cNvSpPr>
            <a:spLocks noChangeArrowheads="1"/>
          </p:cNvSpPr>
          <p:nvPr userDrawn="1"/>
        </p:nvSpPr>
        <p:spPr bwMode="auto">
          <a:xfrm>
            <a:off x="4" y="1414992"/>
            <a:ext cx="138499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>
              <a:defRPr/>
            </a:pPr>
            <a:endParaRPr lang="pt-BR" sz="140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4686300"/>
            <a:ext cx="21336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>
              <a:defRPr sz="9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 algn="ctr">
              <a:defRPr sz="900" smtClean="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4686300"/>
            <a:ext cx="21336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 algn="r">
              <a:defRPr sz="900" smtClean="0">
                <a:latin typeface="Arial Black" pitchFamily="34" charset="0"/>
              </a:defRPr>
            </a:lvl1pPr>
          </a:lstStyle>
          <a:p>
            <a:pPr>
              <a:defRPr/>
            </a:pPr>
            <a:fld id="{87D354ED-CDDF-4E2D-9517-82D6C11F77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8907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/>
          <p:cNvSpPr>
            <a:spLocks noChangeArrowheads="1"/>
          </p:cNvSpPr>
          <p:nvPr userDrawn="1"/>
        </p:nvSpPr>
        <p:spPr bwMode="auto">
          <a:xfrm>
            <a:off x="4" y="1414992"/>
            <a:ext cx="138499" cy="28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>
            <a:spAutoFit/>
          </a:bodyPr>
          <a:lstStyle/>
          <a:p>
            <a:pPr>
              <a:defRPr/>
            </a:pPr>
            <a:endParaRPr lang="pt-BR" sz="140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4686300"/>
            <a:ext cx="21336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>
              <a:defRPr sz="900" smtClean="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 algn="ctr">
              <a:defRPr sz="9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4686300"/>
            <a:ext cx="21336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lvl1pPr algn="r">
              <a:defRPr sz="900" smtClean="0">
                <a:latin typeface="Arial Black" pitchFamily="34" charset="0"/>
              </a:defRPr>
            </a:lvl1pPr>
          </a:lstStyle>
          <a:p>
            <a:pPr>
              <a:defRPr/>
            </a:pPr>
            <a:fld id="{87D354ED-CDDF-4E2D-9517-82D6C11F77A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801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273847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8824EEC7-2B8B-423B-9151-51541D0D670B}" type="datetimeFigureOut">
              <a:rPr lang="pt-BR" smtClean="0"/>
              <a:t>17/09/2018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2138CB82-C1F5-4A53-9A7B-8E6DE21303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796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MPLATE1PALESTRA.png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53" b="87779"/>
          <a:stretch/>
        </p:blipFill>
        <p:spPr>
          <a:xfrm>
            <a:off x="129726" y="84760"/>
            <a:ext cx="1508922" cy="44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82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4" r:id="rId3"/>
    <p:sldLayoutId id="2147483673" r:id="rId4"/>
    <p:sldLayoutId id="2147483706" r:id="rId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tx1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1800">
          <a:solidFill>
            <a:schemeClr val="tx1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1500">
          <a:solidFill>
            <a:schemeClr val="tx1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1500">
          <a:solidFill>
            <a:schemeClr val="tx1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0.jp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3.jp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2.jp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7.mp4"/><Relationship Id="rId1" Type="http://schemas.openxmlformats.org/officeDocument/2006/relationships/vide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47.jp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9.jp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48.jpe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13433" y="151061"/>
            <a:ext cx="7822641" cy="2029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pt-BR" sz="1600" dirty="0">
              <a:latin typeface="Calibri"/>
              <a:ea typeface="Calibri" pitchFamily="34" charset="0"/>
              <a:cs typeface="Calibri"/>
            </a:endParaRP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pt-BR" sz="1600" dirty="0">
              <a:latin typeface="Calibri"/>
              <a:ea typeface="Calibri" pitchFamily="34" charset="0"/>
              <a:cs typeface="Calibri"/>
            </a:endParaRP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pt-BR" sz="5000" dirty="0" smtClean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ea typeface="Calibri" panose="020F0502020204030204" pitchFamily="34" charset="0"/>
                <a:cs typeface="Calibri" panose="020F0502020204030204" pitchFamily="34" charset="0"/>
              </a:rPr>
              <a:t>PARCEIROS ESTRATÉGICOS</a:t>
            </a: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pt-BR" sz="50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377361" y="1635657"/>
            <a:ext cx="6226384" cy="3568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i="1" dirty="0">
                <a:ea typeface="Calibri" pitchFamily="34" charset="0"/>
                <a:cs typeface="Calibri"/>
              </a:rPr>
              <a:t>De </a:t>
            </a:r>
            <a:r>
              <a:rPr lang="pt-BR" sz="2400" i="1" dirty="0" smtClean="0">
                <a:ea typeface="Calibri" pitchFamily="34" charset="0"/>
                <a:cs typeface="Calibri"/>
              </a:rPr>
              <a:t>possíveis concorrentes </a:t>
            </a:r>
            <a:r>
              <a:rPr lang="pt-BR" sz="2400" i="1" dirty="0">
                <a:ea typeface="Calibri" pitchFamily="34" charset="0"/>
                <a:cs typeface="Calibri"/>
              </a:rPr>
              <a:t>a </a:t>
            </a:r>
            <a:r>
              <a:rPr lang="pt-BR" sz="2400" i="1" dirty="0" smtClean="0">
                <a:ea typeface="Calibri" pitchFamily="34" charset="0"/>
                <a:cs typeface="Calibri"/>
              </a:rPr>
              <a:t>grandes aliados</a:t>
            </a:r>
            <a:endParaRPr lang="pt-BR" sz="2400" i="1" dirty="0">
              <a:ea typeface="Calibri" pitchFamily="34" charset="0"/>
              <a:cs typeface="Calibri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35" y="1941825"/>
            <a:ext cx="5590530" cy="320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9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779133"/>
            <a:ext cx="7886700" cy="488885"/>
          </a:xfrm>
        </p:spPr>
        <p:txBody>
          <a:bodyPr/>
          <a:lstStyle/>
          <a:p>
            <a:r>
              <a:rPr lang="pt-BR" dirty="0"/>
              <a:t>A UNIÃO DAS SOLUÇÕES, COM OTIMIZAÇÃO DOS RESULTADOS!</a:t>
            </a:r>
            <a:endParaRPr lang="en-US" dirty="0"/>
          </a:p>
        </p:txBody>
      </p:sp>
      <p:pic>
        <p:nvPicPr>
          <p:cNvPr id="4098" name="Picture 2" descr="Resultado de imagem para nova sede mercado liv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36" y="1314225"/>
            <a:ext cx="7277795" cy="369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862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84418" y="302997"/>
            <a:ext cx="3391464" cy="499707"/>
          </a:xfrm>
        </p:spPr>
        <p:txBody>
          <a:bodyPr/>
          <a:lstStyle/>
          <a:p>
            <a:r>
              <a:rPr lang="pt-BR" dirty="0" smtClean="0"/>
              <a:t>O QUE FAZEMOS...</a:t>
            </a:r>
            <a:endParaRPr lang="en-US" dirty="0"/>
          </a:p>
        </p:txBody>
      </p:sp>
      <p:pic>
        <p:nvPicPr>
          <p:cNvPr id="4" name="PRODUÇÃ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30350" y="1211263"/>
            <a:ext cx="6081713" cy="3421062"/>
          </a:xfrm>
        </p:spPr>
      </p:pic>
    </p:spTree>
    <p:extLst>
      <p:ext uri="{BB962C8B-B14F-4D97-AF65-F5344CB8AC3E}">
        <p14:creationId xmlns:p14="http://schemas.microsoft.com/office/powerpoint/2010/main" val="343616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́ndic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6" b="12869"/>
          <a:stretch/>
        </p:blipFill>
        <p:spPr>
          <a:xfrm>
            <a:off x="338218" y="2727901"/>
            <a:ext cx="3692803" cy="2415599"/>
          </a:xfrm>
          <a:prstGeom prst="rect">
            <a:avLst/>
          </a:prstGeom>
        </p:spPr>
      </p:pic>
      <p:pic>
        <p:nvPicPr>
          <p:cNvPr id="9" name="Picture 8" descr="Areia-Para-Fins-Industriai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841" y="2684765"/>
            <a:ext cx="4089159" cy="2334503"/>
          </a:xfrm>
          <a:prstGeom prst="rect">
            <a:avLst/>
          </a:prstGeom>
        </p:spPr>
      </p:pic>
      <p:pic>
        <p:nvPicPr>
          <p:cNvPr id="6" name="Picture 5" descr="agua.png"/>
          <p:cNvPicPr>
            <a:picLocks noChangeAspect="1"/>
          </p:cNvPicPr>
          <p:nvPr/>
        </p:nvPicPr>
        <p:blipFill rotWithShape="1">
          <a:blip r:embed="rId5">
            <a:alphaModFix amt="8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4" r="6577"/>
          <a:stretch/>
        </p:blipFill>
        <p:spPr>
          <a:xfrm>
            <a:off x="0" y="2650257"/>
            <a:ext cx="9144000" cy="5343649"/>
          </a:xfrm>
          <a:prstGeom prst="rect">
            <a:avLst/>
          </a:prstGeom>
        </p:spPr>
      </p:pic>
      <p:pic>
        <p:nvPicPr>
          <p:cNvPr id="4098" name="Picture 2" descr="Resultado de imagem para ciment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9"/>
          <a:stretch/>
        </p:blipFill>
        <p:spPr bwMode="auto">
          <a:xfrm flipH="1">
            <a:off x="1960289" y="0"/>
            <a:ext cx="4613688" cy="2684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1932597" y="1"/>
            <a:ext cx="0" cy="2684765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788024" y="2698569"/>
            <a:ext cx="0" cy="264376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0" y="2689971"/>
            <a:ext cx="9207846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0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age1.ps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4" t="10355" r="5535" b="10653"/>
          <a:stretch/>
        </p:blipFill>
        <p:spPr>
          <a:xfrm>
            <a:off x="2138947" y="732304"/>
            <a:ext cx="3201679" cy="238313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138947" y="0"/>
            <a:ext cx="1" cy="514350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89410" y="2160918"/>
            <a:ext cx="1760128" cy="68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sz="2200" dirty="0" smtClean="0">
                <a:latin typeface="+mj-lt"/>
                <a:ea typeface="Calibri" pitchFamily="34" charset="0"/>
                <a:cs typeface="Calibri"/>
              </a:rPr>
              <a:t>HIDRATAÇÃO</a:t>
            </a:r>
          </a:p>
          <a:p>
            <a:pPr lvl="0"/>
            <a:r>
              <a:rPr lang="pt-BR" sz="1800" dirty="0" smtClean="0">
                <a:latin typeface="+mj-lt"/>
                <a:ea typeface="Calibri" pitchFamily="34" charset="0"/>
                <a:cs typeface="Calibri"/>
              </a:rPr>
              <a:t>Como funciona</a:t>
            </a:r>
            <a:endParaRPr lang="pt-BR" sz="1800" dirty="0">
              <a:latin typeface="+mj-lt"/>
              <a:ea typeface="Calibri" pitchFamily="34" charset="0"/>
              <a:cs typeface="Calibri"/>
            </a:endParaRPr>
          </a:p>
        </p:txBody>
      </p:sp>
      <p:pic>
        <p:nvPicPr>
          <p:cNvPr id="7" name="Picture 15" descr="velcro.ps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687" y="3244222"/>
            <a:ext cx="4810540" cy="1837642"/>
          </a:xfrm>
          <a:prstGeom prst="rect">
            <a:avLst/>
          </a:prstGeom>
        </p:spPr>
      </p:pic>
      <p:cxnSp>
        <p:nvCxnSpPr>
          <p:cNvPr id="8" name="Straight Connector 4"/>
          <p:cNvCxnSpPr/>
          <p:nvPr/>
        </p:nvCxnSpPr>
        <p:spPr>
          <a:xfrm flipH="1">
            <a:off x="2138947" y="3115436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41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145974" y="905072"/>
            <a:ext cx="5585706" cy="457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600" dirty="0" smtClean="0">
                <a:latin typeface="+mj-lt"/>
                <a:ea typeface="Calibri" pitchFamily="34" charset="0"/>
                <a:cs typeface="Calibri"/>
              </a:rPr>
              <a:t>Potencial </a:t>
            </a:r>
            <a:r>
              <a:rPr lang="pt-BR" sz="3600" dirty="0">
                <a:latin typeface="+mj-lt"/>
                <a:ea typeface="Calibri" pitchFamily="34" charset="0"/>
                <a:cs typeface="Calibri"/>
              </a:rPr>
              <a:t>do </a:t>
            </a:r>
            <a:r>
              <a:rPr lang="pt-BR" sz="3600" dirty="0" smtClean="0">
                <a:latin typeface="+mj-lt"/>
                <a:ea typeface="Calibri" pitchFamily="34" charset="0"/>
                <a:cs typeface="Calibri"/>
              </a:rPr>
              <a:t>Produto</a:t>
            </a:r>
            <a:endParaRPr lang="pt-BR" sz="6600" dirty="0">
              <a:latin typeface="Calibri"/>
              <a:ea typeface="Calibri" pitchFamily="34" charset="0"/>
              <a:cs typeface="Calibri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525143" y="1254591"/>
            <a:ext cx="38177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2530" y="4698391"/>
            <a:ext cx="9058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0070C0"/>
                </a:solidFill>
              </a:rPr>
              <a:t>DOMINIO DA TECNOLOGIA, CONHECIMENTO DA CADEIA PRODUTIVA E, SOBRETUDO, EXPERIÊNCIA.</a:t>
            </a:r>
          </a:p>
        </p:txBody>
      </p:sp>
      <p:pic>
        <p:nvPicPr>
          <p:cNvPr id="7" name="pouring UHPC ductal concrete into urethane mold _ Szolyd manufacturi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6045" y="2039658"/>
            <a:ext cx="3485560" cy="240820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F02B823-6489-439A-9661-A901B4854C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538" y="1993255"/>
            <a:ext cx="3530574" cy="2437454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285998" y="1300994"/>
            <a:ext cx="33056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/>
              <a:t>PEDRA LÍQUIDA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22718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4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FR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12211"/>
          <a:stretch/>
        </p:blipFill>
        <p:spPr>
          <a:xfrm>
            <a:off x="1964936" y="894521"/>
            <a:ext cx="3590967" cy="1795317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-98350" y="920522"/>
            <a:ext cx="9242350" cy="4222978"/>
            <a:chOff x="-98350" y="920522"/>
            <a:chExt cx="9242350" cy="4222978"/>
          </a:xfrm>
        </p:grpSpPr>
        <p:pic>
          <p:nvPicPr>
            <p:cNvPr id="21" name="Picture 20" descr="prod-image-500x500.jp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42" r="1889" b="474"/>
            <a:stretch/>
          </p:blipFill>
          <p:spPr>
            <a:xfrm>
              <a:off x="-98350" y="920522"/>
              <a:ext cx="2080698" cy="2694374"/>
            </a:xfrm>
            <a:prstGeom prst="rect">
              <a:avLst/>
            </a:prstGeom>
          </p:spPr>
        </p:pic>
        <p:pic>
          <p:nvPicPr>
            <p:cNvPr id="20" name="Picture 19" descr="what-is-gfrc-grc.jpg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439" b="12934"/>
            <a:stretch/>
          </p:blipFill>
          <p:spPr>
            <a:xfrm>
              <a:off x="4649680" y="2657159"/>
              <a:ext cx="4494320" cy="2486341"/>
            </a:xfrm>
            <a:prstGeom prst="rect">
              <a:avLst/>
            </a:prstGeom>
          </p:spPr>
        </p:pic>
        <p:pic>
          <p:nvPicPr>
            <p:cNvPr id="19" name="Picture 18" descr="647.jpg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4" t="3848" r="15573" b="15592"/>
            <a:stretch/>
          </p:blipFill>
          <p:spPr>
            <a:xfrm>
              <a:off x="1995787" y="2647339"/>
              <a:ext cx="2635745" cy="2496161"/>
            </a:xfrm>
            <a:prstGeom prst="rect">
              <a:avLst/>
            </a:prstGeom>
          </p:spPr>
        </p:pic>
        <p:pic>
          <p:nvPicPr>
            <p:cNvPr id="18" name="Picture 17" descr="f9cd62f6d7534947020e978ba9b5813f.jp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1"/>
            <a:stretch/>
          </p:blipFill>
          <p:spPr>
            <a:xfrm>
              <a:off x="-96634" y="3609595"/>
              <a:ext cx="2061570" cy="1533905"/>
            </a:xfrm>
            <a:prstGeom prst="rect">
              <a:avLst/>
            </a:prstGeom>
          </p:spPr>
        </p:pic>
      </p:grpSp>
      <p:pic>
        <p:nvPicPr>
          <p:cNvPr id="34818" name="Picture 2" descr="Resultado de imagem para gfr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907" y="0"/>
            <a:ext cx="3833769" cy="26030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H="1">
            <a:off x="1967194" y="2641658"/>
            <a:ext cx="7254458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994719" y="1"/>
            <a:ext cx="0" cy="5143499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0" y="890321"/>
            <a:ext cx="5452923" cy="13803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436096" y="-20537"/>
            <a:ext cx="0" cy="265699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656656" y="2643758"/>
            <a:ext cx="0" cy="265699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-114236" y="3593090"/>
            <a:ext cx="2136903" cy="5409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319070" y="101890"/>
            <a:ext cx="825867" cy="517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100" dirty="0">
                <a:latin typeface="+mj-lt"/>
                <a:ea typeface="Calibri" pitchFamily="34" charset="0"/>
                <a:cs typeface="Calibri"/>
              </a:rPr>
              <a:t>GFRC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4099670-2246-41C4-8560-ED1F60D6E4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102" y="936268"/>
            <a:ext cx="3389805" cy="167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53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78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1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esultado de imagem para castelatto piscin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8" r="20435"/>
          <a:stretch/>
        </p:blipFill>
        <p:spPr bwMode="auto">
          <a:xfrm>
            <a:off x="-21034" y="2800365"/>
            <a:ext cx="2181411" cy="23431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790662" y="175858"/>
            <a:ext cx="5007935" cy="39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100" dirty="0">
                <a:ea typeface="Calibri" pitchFamily="34" charset="0"/>
                <a:cs typeface="Calibri"/>
              </a:rPr>
              <a:t>SUPERFÍCIES ESPECIAIS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1" y="688474"/>
            <a:ext cx="9221651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527" y="798856"/>
            <a:ext cx="2536135" cy="380420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819" y="798856"/>
            <a:ext cx="1436477" cy="215471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022324"/>
            <a:ext cx="3062493" cy="204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8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elé molde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07095" y="747136"/>
            <a:ext cx="6022133" cy="33874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72368" y="4071471"/>
            <a:ext cx="6067691" cy="10720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160377" y="1"/>
            <a:ext cx="0" cy="5143499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1" y="688474"/>
            <a:ext cx="8217646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8184643" y="1"/>
            <a:ext cx="0" cy="5143499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77814" y="4312026"/>
            <a:ext cx="5994666" cy="49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100" dirty="0">
                <a:solidFill>
                  <a:srgbClr val="FFFFFF"/>
                </a:solidFill>
                <a:latin typeface="+mj-lt"/>
                <a:ea typeface="Calibri" pitchFamily="34" charset="0"/>
                <a:cs typeface="Calibri"/>
              </a:rPr>
              <a:t>REPRODUÇÃO DE PADRÕES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D98656B8-3B6B-414C-9874-93006A22EE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762" y="721610"/>
            <a:ext cx="5983999" cy="33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27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8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99C9F0A3-14BB-4E76-82EB-34D5FF9F9C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329" y="2674315"/>
            <a:ext cx="3790969" cy="1799949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209309" y="4648518"/>
            <a:ext cx="3230923" cy="39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100" dirty="0">
                <a:ea typeface="Calibri" pitchFamily="34" charset="0"/>
                <a:cs typeface="Calibri"/>
              </a:rPr>
              <a:t>IMPRESSÃO EM CONCRETO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0" y="4545951"/>
            <a:ext cx="9144000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8625861" y="1"/>
            <a:ext cx="0" cy="5143499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31C280C-5D41-4A31-AA95-B5A88CA86A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67" y="729095"/>
            <a:ext cx="2650193" cy="368530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666BFC68-584C-4B56-A889-DA8123BF61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4" t="3927" r="9706" b="1993"/>
          <a:stretch/>
        </p:blipFill>
        <p:spPr>
          <a:xfrm>
            <a:off x="3460861" y="179423"/>
            <a:ext cx="3177640" cy="251943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DA309C14-78C0-424D-8636-ED835D9834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2" r="16626" b="1994"/>
          <a:stretch/>
        </p:blipFill>
        <p:spPr>
          <a:xfrm rot="961544">
            <a:off x="5750502" y="405402"/>
            <a:ext cx="2573079" cy="255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6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http://blogs.pini.com.br/posts/tecnologia-sustentabilidade/imagens/i5237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0"/>
          <a:stretch/>
        </p:blipFill>
        <p:spPr bwMode="auto">
          <a:xfrm>
            <a:off x="5054915" y="669718"/>
            <a:ext cx="4208758" cy="26909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/>
          <a:srcRect l="10361" t="30467" r="35953" b="17445"/>
          <a:stretch/>
        </p:blipFill>
        <p:spPr>
          <a:xfrm>
            <a:off x="-125895" y="653578"/>
            <a:ext cx="4941465" cy="2695607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H="1">
            <a:off x="0" y="3368408"/>
            <a:ext cx="9144001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0" y="667764"/>
            <a:ext cx="9144001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015864" y="636812"/>
            <a:ext cx="0" cy="2712373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907080" y="17173"/>
            <a:ext cx="5994666" cy="49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100" dirty="0"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pt-BR" sz="2100" dirty="0">
                <a:ea typeface="Calibri" panose="020F0502020204030204" pitchFamily="34" charset="0"/>
                <a:cs typeface="Calibri" panose="020F0502020204030204" pitchFamily="34" charset="0"/>
              </a:rPr>
              <a:t>ESENHO COM RETARDADOR</a:t>
            </a:r>
          </a:p>
        </p:txBody>
      </p:sp>
      <p:pic>
        <p:nvPicPr>
          <p:cNvPr id="8" name="Picture 8" descr="http://blogs.pini.com.br/posts/tecnologia-sustentabilidade/imagens/i5237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485" y="3722805"/>
            <a:ext cx="2650027" cy="11660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blogs.pini.com.br/posts/tecnologia-sustentabilidade/imagens/i5237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3" y="3725146"/>
            <a:ext cx="2484707" cy="11636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blogs.pini.com.br/posts/tecnologia-sustentabilidade/imagens/i523730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" r="1279"/>
          <a:stretch/>
        </p:blipFill>
        <p:spPr bwMode="auto">
          <a:xfrm>
            <a:off x="6186527" y="3722805"/>
            <a:ext cx="2610678" cy="117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3"/>
          <p:cNvCxnSpPr/>
          <p:nvPr/>
        </p:nvCxnSpPr>
        <p:spPr>
          <a:xfrm flipH="1">
            <a:off x="-125895" y="3722805"/>
            <a:ext cx="9422295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"/>
          <p:cNvCxnSpPr/>
          <p:nvPr/>
        </p:nvCxnSpPr>
        <p:spPr>
          <a:xfrm flipH="1">
            <a:off x="0" y="4904425"/>
            <a:ext cx="9144001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5"/>
          <p:cNvCxnSpPr/>
          <p:nvPr/>
        </p:nvCxnSpPr>
        <p:spPr>
          <a:xfrm>
            <a:off x="4815570" y="659028"/>
            <a:ext cx="0" cy="2712373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12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7250" y="1505462"/>
            <a:ext cx="2458108" cy="237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pt-BR" sz="5000" dirty="0">
                <a:ea typeface="Calibri" pitchFamily="34" charset="0"/>
                <a:cs typeface="Calibri"/>
              </a:rPr>
              <a:t>ISSO NÃO É </a:t>
            </a:r>
          </a:p>
          <a:p>
            <a:pPr fontAlgn="base">
              <a:spcAft>
                <a:spcPct val="0"/>
              </a:spcAft>
            </a:pPr>
            <a:r>
              <a:rPr lang="pt-BR" sz="5000" dirty="0">
                <a:ea typeface="Calibri" pitchFamily="34" charset="0"/>
                <a:cs typeface="Calibri"/>
              </a:rPr>
              <a:t>VENDA!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564061" y="655527"/>
            <a:ext cx="0" cy="4487973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525143" y="1254591"/>
            <a:ext cx="38177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569" y="863320"/>
            <a:ext cx="3396924" cy="2451692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525143" y="3488663"/>
            <a:ext cx="46581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/>
              <a:t>Esse é ruim, o meu é melhor</a:t>
            </a:r>
            <a:r>
              <a:rPr lang="pt-BR" dirty="0" smtClean="0"/>
              <a:t>!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Faço </a:t>
            </a:r>
            <a:r>
              <a:rPr lang="pt-BR" dirty="0"/>
              <a:t>igual, com melhor preço</a:t>
            </a:r>
            <a:r>
              <a:rPr lang="pt-BR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Esse material só dá problema!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Deixa comigo, que eu tenho mais estrutura.</a:t>
            </a:r>
          </a:p>
          <a:p>
            <a:pPr marL="285750" indent="-285750">
              <a:buFontTx/>
              <a:buChar char="-"/>
            </a:pPr>
            <a:r>
              <a:rPr lang="pt-BR" dirty="0"/>
              <a:t>Afinal, você me conhece faz tempo</a:t>
            </a:r>
            <a:r>
              <a:rPr lang="pt-BR" dirty="0" smtClean="0"/>
              <a:t>...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Vantagens X defeitos!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9900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ângulo 2"/>
          <p:cNvSpPr/>
          <p:nvPr/>
        </p:nvSpPr>
        <p:spPr>
          <a:xfrm>
            <a:off x="3122423" y="-207164"/>
            <a:ext cx="2905732" cy="8374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600" dirty="0" smtClean="0">
                <a:latin typeface="Calibri"/>
                <a:ea typeface="Calibri" pitchFamily="34" charset="0"/>
                <a:cs typeface="Calibri"/>
              </a:rPr>
              <a:t>PISO ELEVADO</a:t>
            </a:r>
            <a:endParaRPr lang="pt-BR" sz="3600" dirty="0">
              <a:latin typeface="Calibri"/>
              <a:ea typeface="Calibri" pitchFamily="34" charset="0"/>
              <a:cs typeface="Calibri"/>
            </a:endParaRPr>
          </a:p>
        </p:txBody>
      </p:sp>
      <p:pic>
        <p:nvPicPr>
          <p:cNvPr id="4" name="VID-20171114-WA004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9000" end="60000.410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55721" y="995271"/>
            <a:ext cx="3178610" cy="17482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07" y="2743506"/>
            <a:ext cx="4970959" cy="208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3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7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-20171114-WA004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2000" end="41359.546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59660" y="1539688"/>
            <a:ext cx="6056776" cy="3331227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565566" y="-22424"/>
            <a:ext cx="38449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800" dirty="0" smtClean="0">
                <a:latin typeface="Calibri"/>
                <a:ea typeface="Calibri" pitchFamily="34" charset="0"/>
                <a:cs typeface="Calibri"/>
              </a:rPr>
              <a:t>ENSAIO DE CORPO MOLE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latin typeface="Calibri"/>
                <a:ea typeface="Calibri" pitchFamily="34" charset="0"/>
                <a:cs typeface="Calibri"/>
              </a:rPr>
              <a:t>PLACA DE PISO ELEVADO</a:t>
            </a:r>
            <a:endParaRPr lang="pt-BR" sz="2000" dirty="0">
              <a:latin typeface="Calibri"/>
              <a:ea typeface="Calibri" pitchFamily="34" charset="0"/>
              <a:cs typeface="Calibri"/>
            </a:endParaRPr>
          </a:p>
        </p:txBody>
      </p:sp>
      <p:cxnSp>
        <p:nvCxnSpPr>
          <p:cNvPr id="4" name="Straight Connector 7"/>
          <p:cNvCxnSpPr/>
          <p:nvPr/>
        </p:nvCxnSpPr>
        <p:spPr>
          <a:xfrm flipH="1">
            <a:off x="0" y="129849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5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age01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033" y="0"/>
            <a:ext cx="3094182" cy="5143500"/>
          </a:xfrm>
          <a:prstGeom prst="rect">
            <a:avLst/>
          </a:prstGeom>
        </p:spPr>
      </p:pic>
      <p:pic>
        <p:nvPicPr>
          <p:cNvPr id="9" name="Picture 8" descr="image01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005" y="-6480"/>
            <a:ext cx="2651583" cy="51435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6400068" y="0"/>
            <a:ext cx="0" cy="514350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088794" y="0"/>
            <a:ext cx="0" cy="514350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280033" y="-6480"/>
            <a:ext cx="0" cy="514350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13375" y="744864"/>
            <a:ext cx="1947924" cy="77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ea typeface="Calibri" panose="020F0502020204030204" pitchFamily="34" charset="0"/>
                <a:cs typeface="Calibri" panose="020F0502020204030204" pitchFamily="34" charset="0"/>
              </a:rPr>
              <a:t>UHP FRC </a:t>
            </a:r>
            <a:r>
              <a:rPr lang="en-US" sz="1200" dirty="0"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pt-BR" sz="1200" dirty="0">
                <a:ea typeface="Calibri" panose="020F0502020204030204" pitchFamily="34" charset="0"/>
                <a:cs typeface="Calibri" panose="020F0502020204030204" pitchFamily="34" charset="0"/>
              </a:rPr>
              <a:t> (BFUP)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>
                <a:ea typeface="Calibri" panose="020F0502020204030204" pitchFamily="34" charset="0"/>
                <a:cs typeface="Calibri" panose="020F0502020204030204" pitchFamily="34" charset="0"/>
              </a:rPr>
              <a:t>Ultra High Performance Fibre Reinforced Concrete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1000" dirty="0">
              <a:latin typeface="Calibri"/>
              <a:ea typeface="Calibri" pitchFamily="34" charset="0"/>
              <a:cs typeface="Calibri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2" y="688474"/>
            <a:ext cx="3252638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Ductal UHPC - Ultra High Performance Concrete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321" end="7734.899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9267" y="1327907"/>
            <a:ext cx="2134107" cy="356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31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esign 20 seg sem so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3579" y="0"/>
            <a:ext cx="7310421" cy="411211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" y="1"/>
            <a:ext cx="1881550" cy="5143499"/>
            <a:chOff x="1" y="1"/>
            <a:chExt cx="1881550" cy="5143499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1871425" y="1"/>
              <a:ext cx="0" cy="5143499"/>
            </a:xfrm>
            <a:prstGeom prst="line">
              <a:avLst/>
            </a:prstGeom>
            <a:ln w="76200" cmpd="sng">
              <a:solidFill>
                <a:srgbClr val="000000"/>
              </a:solidFill>
            </a:ln>
            <a:effectLst>
              <a:outerShdw blurRad="40000" dist="20000" dir="5400000" sx="0" sy="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1" y="688474"/>
              <a:ext cx="1881550" cy="0"/>
            </a:xfrm>
            <a:prstGeom prst="line">
              <a:avLst/>
            </a:prstGeom>
            <a:ln w="76200" cmpd="sng">
              <a:solidFill>
                <a:srgbClr val="000000"/>
              </a:solidFill>
            </a:ln>
            <a:effectLst>
              <a:outerShdw blurRad="40000" dist="20000" dir="5400000" sx="0" sy="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 rot="16200000">
            <a:off x="-804691" y="2552649"/>
            <a:ext cx="38647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latin typeface="Calibri"/>
                <a:ea typeface="Calibri" pitchFamily="34" charset="0"/>
                <a:cs typeface="Calibri"/>
              </a:rPr>
              <a:t>LOGISTICA REVERSA</a:t>
            </a:r>
            <a:endParaRPr lang="en-US" sz="32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179208" y="4160463"/>
            <a:ext cx="4788647" cy="56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dirty="0">
                <a:latin typeface="Calibri"/>
                <a:ea typeface="Calibri" pitchFamily="34" charset="0"/>
                <a:cs typeface="Calibri"/>
              </a:rPr>
              <a:t>REAPROVEITAMENTO DE RESIDUOS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7D96FB9-192E-4F4B-9BB1-1D4E080CF1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272" y="-1"/>
            <a:ext cx="7234728" cy="411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4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8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298713" y="-212033"/>
            <a:ext cx="4558748" cy="5552660"/>
            <a:chOff x="-2372063" y="1"/>
            <a:chExt cx="4317406" cy="5143499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1945343" y="1"/>
              <a:ext cx="0" cy="5143499"/>
            </a:xfrm>
            <a:prstGeom prst="line">
              <a:avLst/>
            </a:prstGeom>
            <a:ln w="76200" cmpd="sng">
              <a:solidFill>
                <a:srgbClr val="000000"/>
              </a:solidFill>
            </a:ln>
            <a:effectLst>
              <a:outerShdw blurRad="40000" dist="20000" dir="5400000" sx="0" sy="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-2372063" y="688474"/>
              <a:ext cx="4307373" cy="0"/>
            </a:xfrm>
            <a:prstGeom prst="line">
              <a:avLst/>
            </a:prstGeom>
            <a:ln w="76200" cmpd="sng">
              <a:solidFill>
                <a:srgbClr val="000000"/>
              </a:solidFill>
            </a:ln>
            <a:effectLst>
              <a:outerShdw blurRad="40000" dist="20000" dir="5400000" sx="0" sy="0" rotWithShape="0">
                <a:srgbClr val="000000"/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283689" y="4352340"/>
            <a:ext cx="5759824" cy="49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100" dirty="0">
                <a:latin typeface="+mj-lt"/>
                <a:ea typeface="Calibri" pitchFamily="34" charset="0"/>
                <a:cs typeface="Calibri"/>
              </a:rPr>
              <a:t>INSERÇÃO DE ELEMENTOS</a:t>
            </a:r>
          </a:p>
        </p:txBody>
      </p:sp>
      <p:pic>
        <p:nvPicPr>
          <p:cNvPr id="11" name="pininfarina 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31824" y="672452"/>
            <a:ext cx="5558851" cy="31268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" t="1830" r="5733" b="1404"/>
          <a:stretch/>
        </p:blipFill>
        <p:spPr>
          <a:xfrm>
            <a:off x="145771" y="742582"/>
            <a:ext cx="2882349" cy="298659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BAA9F422-3B0B-4FFC-8E0C-A0E392221BE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4"/>
          <a:stretch/>
        </p:blipFill>
        <p:spPr>
          <a:xfrm>
            <a:off x="3431824" y="407165"/>
            <a:ext cx="5654148" cy="348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5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94392" y="4082539"/>
            <a:ext cx="3009787" cy="62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pt-BR" sz="3000" dirty="0">
              <a:latin typeface="Calibri"/>
              <a:ea typeface="Calibri" pitchFamily="34" charset="0"/>
              <a:cs typeface="Calibri"/>
            </a:endParaRP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100" dirty="0">
                <a:ea typeface="Calibri" panose="020F0502020204030204" pitchFamily="34" charset="0"/>
                <a:cs typeface="Calibri" panose="020F0502020204030204" pitchFamily="34" charset="0"/>
              </a:rPr>
              <a:t>PAVIMENTO PERMEÁVEL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525143" y="1254591"/>
            <a:ext cx="38177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4420" t="17985" r="80394" b="56880"/>
          <a:stretch/>
        </p:blipFill>
        <p:spPr>
          <a:xfrm>
            <a:off x="118595" y="2130864"/>
            <a:ext cx="4161383" cy="2263620"/>
          </a:xfrm>
          <a:prstGeom prst="rect">
            <a:avLst/>
          </a:prstGeom>
        </p:spPr>
      </p:pic>
      <p:pic>
        <p:nvPicPr>
          <p:cNvPr id="7" name="Picture 11" descr="fotocatalisis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4"/>
          <a:stretch/>
        </p:blipFill>
        <p:spPr>
          <a:xfrm>
            <a:off x="5572264" y="1115407"/>
            <a:ext cx="3114262" cy="205563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323699" y="3262674"/>
            <a:ext cx="3611392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100" dirty="0">
                <a:latin typeface="+mj-lt"/>
                <a:ea typeface="Calibri" pitchFamily="34" charset="0"/>
                <a:cs typeface="Calibri"/>
              </a:rPr>
              <a:t>CONCRETO FOTOCATALÍTICO</a:t>
            </a:r>
          </a:p>
        </p:txBody>
      </p:sp>
    </p:spTree>
    <p:extLst>
      <p:ext uri="{BB962C8B-B14F-4D97-AF65-F5344CB8AC3E}">
        <p14:creationId xmlns:p14="http://schemas.microsoft.com/office/powerpoint/2010/main" val="171567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89868" y="251197"/>
            <a:ext cx="2813538" cy="366777"/>
          </a:xfrm>
        </p:spPr>
        <p:txBody>
          <a:bodyPr/>
          <a:lstStyle/>
          <a:p>
            <a:r>
              <a:rPr lang="pt-BR" dirty="0" smtClean="0"/>
              <a:t>COMO ASSENTAR...</a:t>
            </a:r>
            <a:endParaRPr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727560" y="1562518"/>
            <a:ext cx="2959240" cy="1547447"/>
          </a:xfrm>
        </p:spPr>
        <p:txBody>
          <a:bodyPr/>
          <a:lstStyle/>
          <a:p>
            <a:r>
              <a:rPr lang="pt-BR" dirty="0" smtClean="0"/>
              <a:t>Argamassa tipo ACIII flexível – grandes formatos.</a:t>
            </a:r>
          </a:p>
          <a:p>
            <a:r>
              <a:rPr lang="pt-BR" dirty="0" smtClean="0"/>
              <a:t>Rejunte flexível – Polimérico.</a:t>
            </a:r>
          </a:p>
          <a:p>
            <a:endParaRPr lang="en-US" dirty="0"/>
          </a:p>
        </p:txBody>
      </p:sp>
      <p:pic>
        <p:nvPicPr>
          <p:cNvPr id="1027" name="Image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3" t="27132" r="7413" b="19121"/>
          <a:stretch>
            <a:fillRect/>
          </a:stretch>
        </p:blipFill>
        <p:spPr bwMode="auto">
          <a:xfrm>
            <a:off x="115295" y="1838224"/>
            <a:ext cx="53340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408726"/>
              </p:ext>
            </p:extLst>
          </p:nvPr>
        </p:nvGraphicFramePr>
        <p:xfrm>
          <a:off x="5903406" y="3724174"/>
          <a:ext cx="2471894" cy="914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3896"/>
                <a:gridCol w="577998"/>
              </a:tblGrid>
              <a:tr h="1467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TIPO DE USO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TEMPO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467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Tráfego leve de pessoas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3 dias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19565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Tráfego de veículos e equipamentos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8 dias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83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1508" y="28720"/>
            <a:ext cx="7007775" cy="51750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020"/>
              </a:spcBef>
              <a:spcAft>
                <a:spcPts val="1020"/>
              </a:spcAft>
            </a:pPr>
            <a:r>
              <a:rPr lang="pt-BR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JUNTA ESTRUTURAL  E JUNTA </a:t>
            </a:r>
            <a:r>
              <a:rPr lang="pt-BR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 MOVIMENTAÇÃO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 descr="CST_DET_JUNTA ESTRUTUR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44" y="950872"/>
            <a:ext cx="2637360" cy="180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4094702" y="1031835"/>
            <a:ext cx="4297217" cy="1133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2806065" algn="ctr"/>
                <a:tab pos="5612130" algn="r"/>
                <a:tab pos="457200" algn="l"/>
              </a:tabLst>
            </a:pPr>
            <a:r>
              <a:rPr lang="pt-BR" sz="11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 </a:t>
            </a:r>
            <a:r>
              <a:rPr lang="pt-BR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recomendável o uso de perfis </a:t>
            </a:r>
            <a:r>
              <a:rPr lang="pt-BR" sz="11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elastoméricos</a:t>
            </a:r>
            <a:r>
              <a:rPr lang="pt-BR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para execução das juntas estruturais da edificação, em detrimento ao uso de selantes.</a:t>
            </a:r>
            <a:endParaRPr lang="en-US" sz="1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2806065" algn="ctr"/>
                <a:tab pos="5612130" algn="r"/>
                <a:tab pos="457200" algn="l"/>
              </a:tabLst>
            </a:pPr>
            <a:r>
              <a:rPr lang="pt-BR" sz="1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placas não devem ser assentadas sobre as juntas, o que poderia provocar danos ao revestimento.</a:t>
            </a: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CST_DET_JUNTA DE MOVIMENTAÇÃO COM PERFIL ELASTOMÉRI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84" y="3229261"/>
            <a:ext cx="3224220" cy="162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/>
        </p:nvSpPr>
        <p:spPr>
          <a:xfrm>
            <a:off x="4094702" y="3292525"/>
            <a:ext cx="4360310" cy="1502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2806065" algn="ctr"/>
                <a:tab pos="5612130" algn="r"/>
                <a:tab pos="457200" algn="l"/>
              </a:tabLst>
            </a:pPr>
            <a:r>
              <a:rPr lang="pt-BR" sz="1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juntas de movimentação do revestimento podem ser executadas com limitadores de fundo e selantes, mas também é recomendável o uso de perfis </a:t>
            </a:r>
            <a:r>
              <a:rPr lang="pt-BR" sz="10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elastoméricos</a:t>
            </a:r>
            <a:r>
              <a:rPr lang="pt-BR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caso de áreas sujeitas à trafego de veículos ou tráfego intenso de pessoas.</a:t>
            </a:r>
            <a:endParaRPr lang="en-US" sz="1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  <a:tabLst>
                <a:tab pos="2806065" algn="ctr"/>
                <a:tab pos="5612130" algn="r"/>
                <a:tab pos="457200" algn="l"/>
              </a:tabLst>
            </a:pPr>
            <a:r>
              <a:rPr lang="pt-BR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placas não devem ser assentadas sobre as juntas, o que poderia provocar danos ao revestimento.</a:t>
            </a:r>
            <a:endParaRPr lang="en-US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64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50427" y="4275821"/>
            <a:ext cx="2614706" cy="49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1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TRATAMENTO</a:t>
            </a:r>
            <a:r>
              <a:rPr lang="pt-BR" sz="2100" dirty="0">
                <a:latin typeface="+mj-lt"/>
                <a:ea typeface="Calibri" pitchFamily="34" charset="0"/>
                <a:cs typeface="Calibri"/>
              </a:rPr>
              <a:t> </a:t>
            </a:r>
          </a:p>
        </p:txBody>
      </p:sp>
      <p:pic>
        <p:nvPicPr>
          <p:cNvPr id="3" name="Picture 2" descr="IMG_004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433" y="2311819"/>
            <a:ext cx="2849369" cy="1602770"/>
          </a:xfrm>
          <a:prstGeom prst="rect">
            <a:avLst/>
          </a:prstGeom>
        </p:spPr>
      </p:pic>
      <p:pic>
        <p:nvPicPr>
          <p:cNvPr id="4" name="Picture 3" descr="IMG_004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321" y="2333581"/>
            <a:ext cx="3749380" cy="2809919"/>
          </a:xfrm>
          <a:prstGeom prst="rect">
            <a:avLst/>
          </a:prstGeom>
        </p:spPr>
      </p:pic>
      <p:pic>
        <p:nvPicPr>
          <p:cNvPr id="6" name="Picture 5" descr="IMG_0047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751" y="-39898"/>
            <a:ext cx="3504744" cy="2334011"/>
          </a:xfrm>
          <a:prstGeom prst="rect">
            <a:avLst/>
          </a:prstGeom>
        </p:spPr>
      </p:pic>
      <p:pic>
        <p:nvPicPr>
          <p:cNvPr id="8" name="Picture 7" descr="IMG_005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194" y="-12300"/>
            <a:ext cx="3296522" cy="2322713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8783865" y="0"/>
            <a:ext cx="0" cy="2323353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488390" y="0"/>
            <a:ext cx="13804" cy="514350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-82175" y="2327501"/>
            <a:ext cx="9226175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979712" y="0"/>
            <a:ext cx="6235" cy="2323353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0" y="3926412"/>
            <a:ext cx="5483413" cy="0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328492" y="4620118"/>
            <a:ext cx="2058576" cy="517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100" dirty="0">
                <a:ea typeface="Calibri" panose="020F0502020204030204" pitchFamily="34" charset="0"/>
                <a:cs typeface="Calibri" panose="020F0502020204030204" pitchFamily="34" charset="0"/>
              </a:rPr>
              <a:t>DE SUPERFÍCIES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2634019" y="2315882"/>
            <a:ext cx="0" cy="1571109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359" y="2453838"/>
            <a:ext cx="2436265" cy="1346237"/>
          </a:xfrm>
        </p:spPr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POR FIM...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84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643095"/>
            <a:ext cx="7886700" cy="624924"/>
          </a:xfrm>
        </p:spPr>
        <p:txBody>
          <a:bodyPr/>
          <a:lstStyle/>
          <a:p>
            <a:r>
              <a:rPr lang="pt-BR" dirty="0" smtClean="0"/>
              <a:t>A UNIÃO DAS SOLUÇÕES, COM OTIMIZAÇÃO DOS RESULTADOS!</a:t>
            </a:r>
            <a:endParaRPr lang="en-US" dirty="0"/>
          </a:p>
        </p:txBody>
      </p:sp>
      <p:pic>
        <p:nvPicPr>
          <p:cNvPr id="3076" name="Picture 4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00" y="1212532"/>
            <a:ext cx="7420399" cy="376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7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08345" y="1976067"/>
            <a:ext cx="2778468" cy="125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000" dirty="0">
                <a:latin typeface="+mj-lt"/>
                <a:ea typeface="Calibri" pitchFamily="34" charset="0"/>
                <a:cs typeface="Calibri"/>
              </a:rPr>
              <a:t>ESPECIFICAÇÃO</a:t>
            </a: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pt-BR" sz="3000" dirty="0">
              <a:latin typeface="+mj-lt"/>
              <a:ea typeface="Calibri" pitchFamily="34" charset="0"/>
              <a:cs typeface="Calibri"/>
            </a:endParaRP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5000" dirty="0">
                <a:latin typeface="+mj-lt"/>
                <a:ea typeface="Calibri" pitchFamily="34" charset="0"/>
                <a:cs typeface="Calibri"/>
              </a:rPr>
              <a:t>É VENDA 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564061" y="655527"/>
            <a:ext cx="0" cy="4487973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572000" y="1733228"/>
            <a:ext cx="437180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*O DESAFIO: VENDER </a:t>
            </a:r>
            <a:r>
              <a:rPr lang="pt-BR" dirty="0">
                <a:ea typeface="Calibri" panose="020F0502020204030204" pitchFamily="34" charset="0"/>
                <a:cs typeface="Calibri" panose="020F0502020204030204" pitchFamily="34" charset="0"/>
              </a:rPr>
              <a:t>MAIS.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*A </a:t>
            </a: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ESTRATÉGIA É A </a:t>
            </a: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ESPECIFICAÇÃO</a:t>
            </a:r>
            <a:r>
              <a:rPr lang="pt-BR" dirty="0"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*VISITAR ARQUITETOS </a:t>
            </a:r>
            <a:r>
              <a:rPr lang="pt-BR" dirty="0">
                <a:ea typeface="Calibri" panose="020F0502020204030204" pitchFamily="34" charset="0"/>
                <a:cs typeface="Calibri" panose="020F0502020204030204" pitchFamily="34" charset="0"/>
              </a:rPr>
              <a:t>E APRESENTAR O PRODUTO</a:t>
            </a: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*VERSATILIDADE DE SOLUÇÕES.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*PARCERIAS ESTRATEGICAS.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*CONTROLE DE PROCESSOS E PRODUTOS.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*RESPEITO PELOS ALIADOS.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ea typeface="Calibri" panose="020F0502020204030204" pitchFamily="34" charset="0"/>
                <a:cs typeface="Calibri" panose="020F0502020204030204" pitchFamily="34" charset="0"/>
              </a:rPr>
              <a:t>*RESPEITO PELOS CONCORRENTES.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28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78" y="1311162"/>
            <a:ext cx="3456148" cy="339407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552" y="1309378"/>
            <a:ext cx="4527813" cy="3395860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909665" y="573528"/>
            <a:ext cx="7886700" cy="488885"/>
          </a:xfrm>
        </p:spPr>
        <p:txBody>
          <a:bodyPr/>
          <a:lstStyle/>
          <a:p>
            <a:r>
              <a:rPr lang="pt-BR" dirty="0"/>
              <a:t>A UNIÃO DAS SOLUÇÕES, COM OTIMIZAÇÃO DOS RESULTADOS!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4902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3330" y="1670651"/>
            <a:ext cx="3483184" cy="3219303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08697" y="1926838"/>
            <a:ext cx="3483184" cy="2706929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74543" y="733752"/>
            <a:ext cx="7886700" cy="516108"/>
          </a:xfrm>
        </p:spPr>
        <p:txBody>
          <a:bodyPr/>
          <a:lstStyle/>
          <a:p>
            <a:r>
              <a:rPr lang="pt-BR" dirty="0" smtClean="0"/>
              <a:t>A UNIÃO DAS SOLUÇÕES, COM OTIMIZAÇÃO DOS RESULTADOS!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507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784651" y="4230378"/>
            <a:ext cx="4074428" cy="75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pt-BR" sz="1600" dirty="0">
              <a:solidFill>
                <a:srgbClr val="0070C0"/>
              </a:solidFill>
              <a:latin typeface="Calibri"/>
              <a:ea typeface="Calibri" pitchFamily="34" charset="0"/>
              <a:cs typeface="Calibri"/>
            </a:endParaRPr>
          </a:p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Ask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country </a:t>
            </a: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do for </a:t>
            </a: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ask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do for </a:t>
            </a:r>
            <a:r>
              <a:rPr lang="pt-BR" sz="1600" i="1" dirty="0" err="1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pt-BR" sz="1600" i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country.</a:t>
            </a:r>
            <a:endParaRPr lang="pt-BR" sz="1600" dirty="0">
              <a:solidFill>
                <a:srgbClr val="0070C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John F. Kennedy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525143" y="1254591"/>
            <a:ext cx="38177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09600" y="1619080"/>
            <a:ext cx="7162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/>
              <a:t>“O QUE O NOSSO PRODUTO PODE FAZER PARA VOCÊ?”</a:t>
            </a:r>
          </a:p>
        </p:txBody>
      </p:sp>
      <p:cxnSp>
        <p:nvCxnSpPr>
          <p:cNvPr id="7" name="Straight Connector 7"/>
          <p:cNvCxnSpPr/>
          <p:nvPr/>
        </p:nvCxnSpPr>
        <p:spPr>
          <a:xfrm flipH="1">
            <a:off x="0" y="4138006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90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672218" y="3952636"/>
            <a:ext cx="3799558" cy="780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pt-BR" sz="1600" dirty="0">
              <a:latin typeface="Calibri"/>
              <a:ea typeface="Calibri" pitchFamily="34" charset="0"/>
              <a:cs typeface="Calibri"/>
            </a:endParaRP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5000" dirty="0">
                <a:ea typeface="Calibri" pitchFamily="34" charset="0"/>
                <a:cs typeface="Calibri"/>
              </a:rPr>
              <a:t>OBRIGADO!!!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83" y="1796015"/>
            <a:ext cx="2962632" cy="184992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84033" y="1073821"/>
            <a:ext cx="71759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dirty="0"/>
              <a:t>NENHUM DE NÓS É TÃO BOM QUANTO TODOS NÓS JUNTOS.</a:t>
            </a:r>
          </a:p>
        </p:txBody>
      </p:sp>
    </p:spTree>
    <p:extLst>
      <p:ext uri="{BB962C8B-B14F-4D97-AF65-F5344CB8AC3E}">
        <p14:creationId xmlns:p14="http://schemas.microsoft.com/office/powerpoint/2010/main" val="189483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5" grpId="1"/>
      <p:bldP spid="5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525143" y="1254591"/>
            <a:ext cx="38177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/>
          <a:srcRect l="22843" t="26766" r="66186" b="58532"/>
          <a:stretch/>
        </p:blipFill>
        <p:spPr>
          <a:xfrm>
            <a:off x="2749827" y="938123"/>
            <a:ext cx="3114261" cy="13716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792355" y="2874644"/>
            <a:ext cx="55592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Revolução</a:t>
            </a:r>
          </a:p>
          <a:p>
            <a:r>
              <a:rPr lang="pt-BR" dirty="0"/>
              <a:t>Re-</a:t>
            </a:r>
            <a:r>
              <a:rPr lang="pt-BR" dirty="0" err="1"/>
              <a:t>vo</a:t>
            </a:r>
            <a:r>
              <a:rPr lang="pt-BR" dirty="0"/>
              <a:t>-</a:t>
            </a:r>
            <a:r>
              <a:rPr lang="pt-BR" dirty="0" err="1"/>
              <a:t>lu-ção</a:t>
            </a:r>
            <a:endParaRPr lang="pt-BR" dirty="0"/>
          </a:p>
          <a:p>
            <a:r>
              <a:rPr lang="pt-BR" dirty="0" err="1"/>
              <a:t>sf</a:t>
            </a:r>
            <a:endParaRPr lang="pt-BR" dirty="0"/>
          </a:p>
          <a:p>
            <a:r>
              <a:rPr lang="pt-BR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</a:t>
            </a:r>
            <a:r>
              <a:rPr lang="pt-BR" dirty="0"/>
              <a:t> Ato ou efeito de revolucionar(se), de realizar mudanças profundas ou radicais; </a:t>
            </a:r>
          </a:p>
          <a:p>
            <a:r>
              <a:rPr lang="pt-BR" dirty="0">
                <a:solidFill>
                  <a:schemeClr val="bg2">
                    <a:lumMod val="40000"/>
                    <a:lumOff val="60000"/>
                  </a:schemeClr>
                </a:solidFill>
              </a:rPr>
              <a:t>2</a:t>
            </a:r>
            <a:r>
              <a:rPr lang="pt-BR" dirty="0"/>
              <a:t> Transformação radical dos </a:t>
            </a:r>
            <a:r>
              <a:rPr lang="pt-BR" dirty="0" smtClean="0"/>
              <a:t>conceitos, </a:t>
            </a:r>
            <a:r>
              <a:rPr lang="pt-BR" dirty="0"/>
              <a:t>dos padrões culturais e dos paradigmas científicos dominantes em determinada época;</a:t>
            </a:r>
          </a:p>
          <a:p>
            <a:endParaRPr lang="pt-BR" dirty="0"/>
          </a:p>
          <a:p>
            <a:endParaRPr lang="pt-BR" dirty="0"/>
          </a:p>
        </p:txBody>
      </p:sp>
      <p:cxnSp>
        <p:nvCxnSpPr>
          <p:cNvPr id="10" name="Straight Connector 7"/>
          <p:cNvCxnSpPr/>
          <p:nvPr/>
        </p:nvCxnSpPr>
        <p:spPr>
          <a:xfrm flipH="1">
            <a:off x="-1" y="2480601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64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31568" y="2525059"/>
            <a:ext cx="3335257" cy="75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200" dirty="0" smtClean="0">
                <a:latin typeface="Calibri"/>
                <a:ea typeface="Calibri" pitchFamily="34" charset="0"/>
                <a:cs typeface="Calibri"/>
              </a:rPr>
              <a:t>NOSSO NOVO</a:t>
            </a: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3200" dirty="0" smtClean="0">
                <a:latin typeface="Calibri"/>
                <a:ea typeface="Calibri" pitchFamily="34" charset="0"/>
                <a:cs typeface="Calibri"/>
              </a:rPr>
              <a:t>POSICIONAMENTO</a:t>
            </a:r>
            <a:endParaRPr lang="pt-BR" sz="3200" dirty="0">
              <a:latin typeface="Calibri"/>
              <a:ea typeface="Calibri" pitchFamily="34" charset="0"/>
              <a:cs typeface="Calibri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564061" y="655527"/>
            <a:ext cx="0" cy="4487973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4190613" y="1580253"/>
            <a:ext cx="4326835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UNIÃO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SENTIMENTO </a:t>
            </a:r>
            <a:r>
              <a:rPr lang="pt-BR" dirty="0"/>
              <a:t>DE SERVIR 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AÇÕES COLABORATIVAS 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RESPEITO AO CONCORRENTE 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OTIMIZAÇÃO DE RECURSOS +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VALORIZAÇÃO DO ESPECIFICADOR! =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r>
              <a:rPr lang="pt-BR" b="1" dirty="0"/>
              <a:t>IMPULSIONAR NOSSA PARTICIPAÇÃO NO MERCADO!</a:t>
            </a:r>
          </a:p>
          <a:p>
            <a:pPr algn="r"/>
            <a:r>
              <a:rPr lang="pt-BR" b="1" dirty="0"/>
              <a:t>(Hoje: 3%)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813781" y="3928550"/>
            <a:ext cx="32688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i="1" dirty="0">
                <a:solidFill>
                  <a:srgbClr val="FF0000"/>
                </a:solidFill>
              </a:rPr>
              <a:t>UNIFICAÇÃO DO DISCURSO </a:t>
            </a:r>
          </a:p>
        </p:txBody>
      </p:sp>
    </p:spTree>
    <p:extLst>
      <p:ext uri="{BB962C8B-B14F-4D97-AF65-F5344CB8AC3E}">
        <p14:creationId xmlns:p14="http://schemas.microsoft.com/office/powerpoint/2010/main" val="241443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6677" y="195942"/>
            <a:ext cx="6675455" cy="255605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A NORMA DE DESEMPENHO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Resultado de imagem para nbr 155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3965"/>
            <a:ext cx="9144000" cy="431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98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56630" y="1842326"/>
            <a:ext cx="7979808" cy="1657350"/>
          </a:xfrm>
        </p:spPr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O MOTIVO DA </a:t>
            </a:r>
            <a:br>
              <a:rPr lang="pt-BR" dirty="0" smtClean="0">
                <a:solidFill>
                  <a:srgbClr val="FF0000"/>
                </a:solidFill>
              </a:rPr>
            </a:br>
            <a:r>
              <a:rPr lang="pt-BR" dirty="0">
                <a:solidFill>
                  <a:srgbClr val="FF0000"/>
                </a:solidFill>
              </a:rPr>
              <a:t/>
            </a:r>
            <a:br>
              <a:rPr lang="pt-BR" dirty="0">
                <a:solidFill>
                  <a:srgbClr val="FF0000"/>
                </a:solidFill>
              </a:rPr>
            </a:br>
            <a:r>
              <a:rPr lang="pt-BR" dirty="0" smtClean="0">
                <a:solidFill>
                  <a:srgbClr val="FF0000"/>
                </a:solidFill>
              </a:rPr>
              <a:t>APRESENTAÇÃO </a:t>
            </a:r>
            <a:br>
              <a:rPr lang="pt-BR" dirty="0" smtClean="0">
                <a:solidFill>
                  <a:srgbClr val="FF0000"/>
                </a:solidFill>
              </a:rPr>
            </a:br>
            <a:r>
              <a:rPr lang="pt-BR" dirty="0" smtClean="0">
                <a:solidFill>
                  <a:srgbClr val="FF0000"/>
                </a:solidFill>
              </a:rPr>
              <a:t/>
            </a:r>
            <a:br>
              <a:rPr lang="pt-BR" dirty="0" smtClean="0">
                <a:solidFill>
                  <a:srgbClr val="FF0000"/>
                </a:solidFill>
              </a:rPr>
            </a:br>
            <a:r>
              <a:rPr lang="pt-BR" dirty="0" smtClean="0">
                <a:solidFill>
                  <a:srgbClr val="FF0000"/>
                </a:solidFill>
              </a:rPr>
              <a:t>DE HOJE É...</a:t>
            </a:r>
            <a:br>
              <a:rPr lang="pt-BR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122" y="0"/>
            <a:ext cx="276546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2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43006" y="60296"/>
            <a:ext cx="6600994" cy="366137"/>
          </a:xfrm>
        </p:spPr>
        <p:txBody>
          <a:bodyPr/>
          <a:lstStyle/>
          <a:p>
            <a:r>
              <a:rPr lang="pt-BR" sz="2800" u="sng" dirty="0" smtClean="0">
                <a:solidFill>
                  <a:srgbClr val="FF0000"/>
                </a:solidFill>
              </a:rPr>
              <a:t>A </a:t>
            </a:r>
            <a:r>
              <a:rPr lang="pt-BR" sz="2800" u="sng" dirty="0" smtClean="0">
                <a:solidFill>
                  <a:srgbClr val="FF0000"/>
                </a:solidFill>
              </a:rPr>
              <a:t>VOLTA DO GRANILITE!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pic>
        <p:nvPicPr>
          <p:cNvPr id="2050" name="Picture 2" descr="Resultado de imagem para os incriveis 2 arquite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949"/>
            <a:ext cx="6834406" cy="453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m para os incriveis 2 arquitetur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406" y="612949"/>
            <a:ext cx="2309594" cy="99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6976831" y="2400247"/>
            <a:ext cx="20247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rgbClr val="010101"/>
                </a:solidFill>
                <a:latin typeface="georgia" panose="02040502050405020303" pitchFamily="18" charset="0"/>
              </a:rPr>
              <a:t>A arquitetura em ‘Os Incríveis 2’</a:t>
            </a:r>
          </a:p>
          <a:p>
            <a:r>
              <a:rPr lang="pt-BR" dirty="0">
                <a:solidFill>
                  <a:srgbClr val="5B5B5B"/>
                </a:solidFill>
                <a:latin typeface="Arial" panose="020B0604020202020204" pitchFamily="34" charset="0"/>
              </a:rPr>
              <a:t>O designer de produção Ralph </a:t>
            </a:r>
            <a:r>
              <a:rPr lang="pt-BR" dirty="0" err="1">
                <a:solidFill>
                  <a:srgbClr val="5B5B5B"/>
                </a:solidFill>
                <a:latin typeface="Arial" panose="020B0604020202020204" pitchFamily="34" charset="0"/>
              </a:rPr>
              <a:t>Eggleston</a:t>
            </a:r>
            <a:r>
              <a:rPr lang="pt-BR" dirty="0">
                <a:solidFill>
                  <a:srgbClr val="5B5B5B"/>
                </a:solidFill>
                <a:latin typeface="Arial" panose="020B0604020202020204" pitchFamily="34" charset="0"/>
              </a:rPr>
              <a:t> trouxe referências presentes no primeiro filme para a sequência da animação da </a:t>
            </a:r>
            <a:r>
              <a:rPr lang="pt-BR" dirty="0" err="1">
                <a:solidFill>
                  <a:srgbClr val="5B5B5B"/>
                </a:solidFill>
                <a:latin typeface="Arial" panose="020B0604020202020204" pitchFamily="34" charset="0"/>
              </a:rPr>
              <a:t>Pixar</a:t>
            </a:r>
            <a:endParaRPr lang="pt-BR" dirty="0">
              <a:solidFill>
                <a:srgbClr val="5B5B5B"/>
              </a:solidFill>
              <a:latin typeface="Arial" panose="020B0604020202020204" pitchFamily="34" charset="0"/>
            </a:endParaRPr>
          </a:p>
          <a:p>
            <a:r>
              <a:rPr lang="pt-BR" b="1" dirty="0">
                <a:solidFill>
                  <a:srgbClr val="2D2D2D"/>
                </a:solidFill>
                <a:latin typeface="inherit"/>
              </a:rPr>
              <a:t>28/06/2018| </a:t>
            </a:r>
            <a:r>
              <a:rPr lang="pt-BR" sz="800" dirty="0">
                <a:solidFill>
                  <a:srgbClr val="666666"/>
                </a:solidFill>
                <a:latin typeface="inherit"/>
              </a:rPr>
              <a:t>POR PAULA JACOB | FOTOS ZILLOW, PIXAR/DIVULGAÇÃO E REPRODUÇÃO</a:t>
            </a:r>
          </a:p>
          <a:p>
            <a:r>
              <a:rPr lang="pt-BR" dirty="0">
                <a:solidFill>
                  <a:srgbClr val="FFFFFF"/>
                </a:solidFill>
                <a:latin typeface="inherit"/>
              </a:rPr>
              <a:t/>
            </a:r>
            <a:br>
              <a:rPr lang="pt-BR" dirty="0">
                <a:solidFill>
                  <a:srgbClr val="FFFFFF"/>
                </a:solidFill>
                <a:latin typeface="inherit"/>
              </a:rPr>
            </a:br>
            <a:endParaRPr lang="en-US" dirty="0"/>
          </a:p>
        </p:txBody>
      </p:sp>
      <p:pic>
        <p:nvPicPr>
          <p:cNvPr id="2054" name="Picture 6" descr="Resultado de imagem para casa vogu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074" y="1980408"/>
            <a:ext cx="994961" cy="41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86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08344" y="2119663"/>
            <a:ext cx="3007177" cy="931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endParaRPr lang="pt-BR" sz="3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5000" dirty="0" smtClean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t-BR" sz="50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564061" y="655527"/>
            <a:ext cx="0" cy="4487973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0" y="689669"/>
            <a:ext cx="9144000" cy="1"/>
          </a:xfrm>
          <a:prstGeom prst="line">
            <a:avLst/>
          </a:prstGeom>
          <a:ln w="76200" cmpd="sng">
            <a:solidFill>
              <a:srgbClr val="000000"/>
            </a:solidFill>
          </a:ln>
          <a:effectLst>
            <a:outerShdw blurRad="40000" dist="20000" dir="5400000" sx="0" sy="0" rotWithShape="0">
              <a:srgbClr val="000000"/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4525143" y="1254591"/>
            <a:ext cx="3817776" cy="38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dirty="0">
              <a:latin typeface="Calibri"/>
              <a:ea typeface="Calibri" pitchFamily="34" charset="0"/>
              <a:cs typeface="Calibri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899345" y="163577"/>
            <a:ext cx="3651155" cy="857250"/>
          </a:xfrm>
        </p:spPr>
        <p:txBody>
          <a:bodyPr/>
          <a:lstStyle/>
          <a:p>
            <a:r>
              <a:rPr lang="pt-BR" dirty="0" smtClean="0"/>
              <a:t>A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VOLTA </a:t>
            </a:r>
            <a:r>
              <a:rPr lang="pt-BR" dirty="0" smtClean="0">
                <a:solidFill>
                  <a:schemeClr val="tx1"/>
                </a:solidFill>
              </a:rPr>
              <a:t>DO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smtClean="0">
                <a:solidFill>
                  <a:schemeClr val="tx1"/>
                </a:solidFill>
              </a:rPr>
              <a:t>GRANILITE</a:t>
            </a:r>
            <a:r>
              <a:rPr lang="pt-BR" dirty="0">
                <a:solidFill>
                  <a:schemeClr val="tx1"/>
                </a:solidFill>
              </a:rPr>
              <a:t>!</a:t>
            </a:r>
            <a:endParaRPr lang="en-US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 smtClean="0"/>
              <a:t>MATERIAL CONHECIDO POR TODOS;</a:t>
            </a:r>
          </a:p>
          <a:p>
            <a:r>
              <a:rPr lang="pt-BR" dirty="0" smtClean="0"/>
              <a:t>SEMPRE MODERNO;</a:t>
            </a:r>
          </a:p>
          <a:p>
            <a:r>
              <a:rPr lang="pt-BR" dirty="0" smtClean="0"/>
              <a:t>CUSTOMIZAVEL;</a:t>
            </a:r>
          </a:p>
          <a:p>
            <a:r>
              <a:rPr lang="pt-BR" dirty="0" smtClean="0"/>
              <a:t>GRANDES PAGINAÇÕES;</a:t>
            </a:r>
          </a:p>
          <a:p>
            <a:r>
              <a:rPr lang="pt-BR" dirty="0" smtClean="0"/>
              <a:t>EXCELENTE CUSTO-BENEFICIO;</a:t>
            </a:r>
          </a:p>
          <a:p>
            <a:r>
              <a:rPr lang="pt-BR" dirty="0" smtClean="0"/>
              <a:t>NÃO “SAI DE LINHA”;</a:t>
            </a:r>
          </a:p>
          <a:p>
            <a:r>
              <a:rPr lang="pt-BR" dirty="0" smtClean="0"/>
              <a:t>PERMITE INSERÇÕES;</a:t>
            </a:r>
          </a:p>
          <a:p>
            <a:r>
              <a:rPr lang="pt-BR" dirty="0" smtClean="0"/>
              <a:t>PERMITE DESENHOS;</a:t>
            </a:r>
          </a:p>
          <a:p>
            <a:r>
              <a:rPr lang="pt-BR" dirty="0" smtClean="0"/>
              <a:t>SUPER DURÁVEL.</a:t>
            </a:r>
          </a:p>
        </p:txBody>
      </p:sp>
      <p:pic>
        <p:nvPicPr>
          <p:cNvPr id="5122" name="Picture 2" descr="Resultado de imagem para GRANILITE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35966" y="1922564"/>
            <a:ext cx="4419688" cy="202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19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theme/theme1.xml><?xml version="1.0" encoding="utf-8"?>
<a:theme xmlns:a="http://schemas.openxmlformats.org/drawingml/2006/main" name="Tema1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a1" id="{2B028C03-94A1-486E-A167-1E7215A24F4D}" vid="{C35B1BC4-6F41-428E-B210-A9FEA1FFB2A1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4854</TotalTime>
  <Words>605</Words>
  <Application>Microsoft Office PowerPoint</Application>
  <PresentationFormat>Apresentação na tela (16:9)</PresentationFormat>
  <Paragraphs>141</Paragraphs>
  <Slides>33</Slides>
  <Notes>17</Notes>
  <HiddenSlides>0</HiddenSlides>
  <MMClips>9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3" baseType="lpstr">
      <vt:lpstr>Arial</vt:lpstr>
      <vt:lpstr>Arial Black</vt:lpstr>
      <vt:lpstr>Calibri</vt:lpstr>
      <vt:lpstr>Courier</vt:lpstr>
      <vt:lpstr>Georgia</vt:lpstr>
      <vt:lpstr>inherit</vt:lpstr>
      <vt:lpstr>Times New Roman</vt:lpstr>
      <vt:lpstr>Trebuchet MS</vt:lpstr>
      <vt:lpstr>Wingdings</vt:lpstr>
      <vt:lpstr>Tema1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NORMA DE DESEMPENHO</vt:lpstr>
      <vt:lpstr>O MOTIVO DA   APRESENTAÇÃO   DE HOJE É... </vt:lpstr>
      <vt:lpstr>A VOLTA DO GRANILITE!</vt:lpstr>
      <vt:lpstr>A VOLTA DO GRANILITE!</vt:lpstr>
      <vt:lpstr>A UNIÃO DAS SOLUÇÕES, COM OTIMIZAÇÃO DOS RESULTADOS!</vt:lpstr>
      <vt:lpstr>O QUE FAZEMOS...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COMO ASSENTAR...</vt:lpstr>
      <vt:lpstr>JUNTA ESTRUTURAL  E JUNTA DE MOVIMENTAÇÃO </vt:lpstr>
      <vt:lpstr>POR FIM...</vt:lpstr>
      <vt:lpstr>A UNIÃO DAS SOLUÇÕES, COM OTIMIZAÇÃO DOS RESULTADOS!</vt:lpstr>
      <vt:lpstr>A UNIÃO DAS SOLUÇÕES, COM OTIMIZAÇÃO DOS RESULTADOS!</vt:lpstr>
      <vt:lpstr>A UNIÃO DAS SOLUÇÕES, COM OTIMIZAÇÃO DOS RESULTADOS!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</dc:creator>
  <cp:lastModifiedBy>Guilherme Castanheira</cp:lastModifiedBy>
  <cp:revision>382</cp:revision>
  <dcterms:created xsi:type="dcterms:W3CDTF">2017-05-12T19:33:23Z</dcterms:created>
  <dcterms:modified xsi:type="dcterms:W3CDTF">2018-09-18T00:47:49Z</dcterms:modified>
</cp:coreProperties>
</file>